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61" r:id="rId2"/>
    <p:sldId id="262" r:id="rId3"/>
    <p:sldId id="256" r:id="rId4"/>
    <p:sldId id="258" r:id="rId5"/>
    <p:sldId id="259" r:id="rId6"/>
    <p:sldId id="260" r:id="rId7"/>
  </p:sldIdLst>
  <p:sldSz cx="1800066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FFFF"/>
    <a:srgbClr val="0B172F"/>
    <a:srgbClr val="9C27B0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73" d="100"/>
          <a:sy n="73" d="100"/>
        </p:scale>
        <p:origin x="228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5C9AA-29A5-456B-9D7C-58208ACBB5C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8588" y="1143000"/>
            <a:ext cx="406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C4162-F057-4919-A99A-6E96EAAE7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/>
              <a:t>neuropsychology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AA3A7-F10B-26B3-D35A-96A085D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0FAE5-F8D9-A1DC-2B2C-35D2DC267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0AAA87-4BA5-C9FE-7C93-E931340C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/>
              <a:t>neuropsychology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670A7-A4D0-DE67-3C15-F5427B1F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4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10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238751"/>
            <a:ext cx="15300564" cy="4762488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184899"/>
            <a:ext cx="13500497" cy="330270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1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5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28306"/>
            <a:ext cx="3881393" cy="115927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28306"/>
            <a:ext cx="11419171" cy="115927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77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410376"/>
            <a:ext cx="15525572" cy="5690286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154495"/>
            <a:ext cx="15525572" cy="2992387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8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6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28309"/>
            <a:ext cx="15525572" cy="2644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353376"/>
            <a:ext cx="7615123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4996813"/>
            <a:ext cx="7615123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353376"/>
            <a:ext cx="7652626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4996813"/>
            <a:ext cx="7652626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5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85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0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969596"/>
            <a:ext cx="9112836" cy="9721303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9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969596"/>
            <a:ext cx="9112836" cy="9721303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4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28309"/>
            <a:ext cx="15525572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641531"/>
            <a:ext cx="15525572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246C-D466-44A1-8B35-1C12676AC32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2678862"/>
            <a:ext cx="6075224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www.proprofs.com/quiz-school/story.php?title=3dq-how-enlightened-are-you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pxhere.com/ru/photo/1563507" TargetMode="External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hyperlink" Target="https://catalogue.data.govt.nz/dataset/groups/raw-milk-for-sale-to-consumers-regulation-2015-registered-depot-operators" TargetMode="External"/><Relationship Id="rId4" Type="http://schemas.openxmlformats.org/officeDocument/2006/relationships/hyperlink" Target="https://www.thymindoman.com/tag/entropy/" TargetMode="External"/><Relationship Id="rId9" Type="http://schemas.microsoft.com/office/2007/relationships/hdphoto" Target="../media/hdphoto2.wdp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www.proprofs.com/quiz-school/story.php?title=3dq-how-enlightened-are-you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pxhere.com/ru/photo/1563507" TargetMode="External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hyperlink" Target="https://catalogue.data.govt.nz/dataset/groups/raw-milk-for-sale-to-consumers-regulation-2015-registered-depot-operators" TargetMode="External"/><Relationship Id="rId4" Type="http://schemas.openxmlformats.org/officeDocument/2006/relationships/hyperlink" Target="https://www.thymindoman.com/tag/entropy/" TargetMode="Externa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8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ndoman.com/tag/entropy/" TargetMode="External"/><Relationship Id="rId7" Type="http://schemas.openxmlformats.org/officeDocument/2006/relationships/hyperlink" Target="https://www.proprofs.com/quiz-school/story.php?title=3dq-how-enlightened-are-yo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Body</a:t>
            </a:r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Bodily</a:t>
            </a:r>
            <a:r>
              <a:rPr lang="fr-FR" sz="2000" i="1" dirty="0"/>
              <a:t> </a:t>
            </a:r>
            <a:r>
              <a:rPr lang="fr-FR" sz="2000" i="1" dirty="0" err="1"/>
              <a:t>Signals</a:t>
            </a:r>
            <a:r>
              <a:rPr lang="fr-FR" sz="2000" i="1" dirty="0"/>
              <a:t>,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Mind</a:t>
            </a:r>
            <a:endParaRPr lang="fr-FR" sz="4000" b="1" dirty="0"/>
          </a:p>
          <a:p>
            <a:pPr algn="ctr"/>
            <a:r>
              <a:rPr lang="fr-FR" sz="2000" i="1" dirty="0"/>
              <a:t>Cognitive Control, </a:t>
            </a:r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r>
              <a:rPr lang="fr-FR" sz="2000" i="1" dirty="0"/>
              <a:t>, </a:t>
            </a:r>
            <a:r>
              <a:rPr lang="fr-FR" sz="2000" i="1" dirty="0" err="1"/>
              <a:t>Suggestibility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6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tile tx="0" ty="0" sx="69000" sy="69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Neuropsychological</a:t>
              </a:r>
              <a:r>
                <a:rPr lang="fr-FR" sz="2800" b="1" dirty="0">
                  <a:solidFill>
                    <a:schemeClr val="bg1"/>
                  </a:solidFill>
                </a:rPr>
                <a:t> Profile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Who are we?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Sense of Self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Core Personality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  <a:p>
              <a:endParaRPr lang="en-GB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How to measure it?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Psychometry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Clinical applications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blipFill dpi="0" rotWithShape="1">
              <a:blip r:embed="rId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8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/>
              <a:tile tx="0" ty="0" sx="52000" sy="52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Metascience</a:t>
              </a:r>
              <a:r>
                <a:rPr lang="fr-FR" sz="2800" b="1" dirty="0">
                  <a:solidFill>
                    <a:schemeClr val="bg1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fr-FR" sz="2000" b="1" dirty="0">
                  <a:solidFill>
                    <a:schemeClr val="bg1"/>
                  </a:solidFill>
                </a:rPr>
                <a:t>Tools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Improving</a:t>
              </a:r>
              <a:r>
                <a:rPr lang="fr-FR" sz="2000" i="1" dirty="0">
                  <a:solidFill>
                    <a:schemeClr val="bg1"/>
                  </a:solidFill>
                </a:rPr>
                <a:t> science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Developping</a:t>
              </a:r>
              <a:r>
                <a:rPr lang="fr-FR" sz="2000" i="1" dirty="0">
                  <a:solidFill>
                    <a:schemeClr val="bg1"/>
                  </a:solidFill>
                </a:rPr>
                <a:t> </a:t>
              </a:r>
              <a:r>
                <a:rPr lang="fr-FR" sz="2000" i="1" dirty="0" err="1">
                  <a:solidFill>
                    <a:schemeClr val="bg1"/>
                  </a:solidFill>
                </a:rPr>
                <a:t>tools</a:t>
              </a:r>
              <a:endParaRPr lang="fr-FR" sz="2000" i="1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Context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History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327997" y="3904463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10102471" y="3904464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/>
              <a:t>(In)</a:t>
            </a:r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A2964-B310-15C0-D4C5-D4537A9AAFBE}"/>
              </a:ext>
            </a:extLst>
          </p:cNvPr>
          <p:cNvSpPr/>
          <p:nvPr/>
        </p:nvSpPr>
        <p:spPr>
          <a:xfrm>
            <a:off x="248270" y="10099484"/>
            <a:ext cx="3426134" cy="340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bg1"/>
                </a:solidFill>
              </a:rPr>
              <a:t>Methods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Computational modelling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Bayesian inference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Signal processing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Neuroimaging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Chaos theory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B847E2B-70BD-43B2-73A2-C40C81EAA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3"/>
            <a:ext cx="3559879" cy="16197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47151-1F3F-9893-919E-FB2E737760B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318126" y="6839616"/>
            <a:ext cx="1363990" cy="0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E397DB0-6493-FC3C-BDED-7C53BC784688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DoggoNogo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192E2-DD66-AC29-2401-FE7A2D9583DF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Interoception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D53E9-0181-87BE-E925-1E4AB789BB08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Emotion </a:t>
            </a:r>
            <a:r>
              <a:rPr lang="fr-FR" b="1" dirty="0" err="1">
                <a:solidFill>
                  <a:schemeClr val="bg1"/>
                </a:solidFill>
              </a:rPr>
              <a:t>Regulation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Task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5D0E2-A7CC-9322-67F5-95DE2A56041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PrimalsInteroception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C0B98-70CB-FADD-E1E1-3C85117DB274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FakeNews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902B6-C7B5-4700-7B2A-6D05A1DEB116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FictionEro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24956-4AF3-B66B-D333-D30519E04EC7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NeuroKit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5ECE9C-B996-B937-6043-9AC8BE449A35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Pyllusion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85CD3-C19F-6ADB-6B8B-A72299647FE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IllusionGame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37813-6D6A-8804-C6AC-78C724D8F06B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Avengers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176E4-953E-1CA4-51B5-432001AEBCE7}"/>
              </a:ext>
            </a:extLst>
          </p:cNvPr>
          <p:cNvSpPr/>
          <p:nvPr/>
        </p:nvSpPr>
        <p:spPr>
          <a:xfrm rot="4579091">
            <a:off x="5694469" y="1025948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Physiological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B0C7F9-5597-2245-663A-E84AD92472D7}"/>
              </a:ext>
            </a:extLst>
          </p:cNvPr>
          <p:cNvSpPr/>
          <p:nvPr/>
        </p:nvSpPr>
        <p:spPr>
          <a:xfrm rot="17092311">
            <a:off x="9926484" y="1038763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Cognitive Control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61284-92FE-F783-AD5C-A2B6564E5774}"/>
              </a:ext>
            </a:extLst>
          </p:cNvPr>
          <p:cNvSpPr/>
          <p:nvPr/>
        </p:nvSpPr>
        <p:spPr>
          <a:xfrm rot="16200000">
            <a:off x="7218918" y="10003418"/>
            <a:ext cx="3041194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Phenomenological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16630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/>
      <p:bldP spid="9" grpId="0"/>
      <p:bldP spid="10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560D7-1F15-E295-BA7D-6B68C03F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CF42FE-0F13-035F-0677-910915FC0899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757B5-EA34-A92A-BB20-A60DA7F5436E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88A56-7DBB-A014-7188-32653D01D601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Body</a:t>
            </a:r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Bodily</a:t>
            </a:r>
            <a:r>
              <a:rPr lang="fr-FR" sz="2000" i="1" dirty="0"/>
              <a:t> </a:t>
            </a:r>
            <a:r>
              <a:rPr lang="fr-FR" sz="2000" i="1" dirty="0" err="1"/>
              <a:t>Signals</a:t>
            </a:r>
            <a:r>
              <a:rPr lang="fr-FR" sz="2000" i="1" dirty="0"/>
              <a:t>,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DCC56-E1C7-018B-F5FD-B4EE92B4B577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Mind</a:t>
            </a:r>
            <a:endParaRPr lang="fr-FR" sz="4000" b="1" dirty="0"/>
          </a:p>
          <a:p>
            <a:pPr algn="ctr"/>
            <a:r>
              <a:rPr lang="fr-FR" sz="2000" i="1" dirty="0"/>
              <a:t>Cognitive Control, </a:t>
            </a:r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r>
              <a:rPr lang="fr-FR" sz="2000" i="1" dirty="0"/>
              <a:t>, </a:t>
            </a:r>
            <a:r>
              <a:rPr lang="fr-FR" sz="2000" i="1" dirty="0" err="1"/>
              <a:t>Suggestibility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45A52D-A5C6-41A1-0E2E-0842839F69FC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481BE82-2F39-3A48-16DD-AAAEBE182C05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6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tile tx="0" ty="0" sx="69000" sy="69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86EC6B-B384-7740-E009-340B17D8F759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Neuropsychological</a:t>
              </a:r>
              <a:r>
                <a:rPr lang="fr-FR" sz="2800" b="1" dirty="0">
                  <a:solidFill>
                    <a:schemeClr val="bg1"/>
                  </a:solidFill>
                </a:rPr>
                <a:t> Profile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Who are we?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Sense of Self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Core Personality</a:t>
              </a:r>
            </a:p>
            <a:p>
              <a:endParaRPr lang="en-GB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How to measure it?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Psychometry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Clinical applications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BA90F8-70E2-D417-F93F-E36C0293908D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F79AD30-8454-E3B8-D9B2-13F71196427F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blipFill dpi="0" rotWithShape="1">
              <a:blip r:embed="rId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8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/>
              <a:tile tx="0" ty="0" sx="52000" sy="52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288D6C-EC13-A10C-68FA-D3F8476F9B9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Metascience</a:t>
              </a:r>
              <a:r>
                <a:rPr lang="fr-FR" sz="2800" b="1" dirty="0">
                  <a:solidFill>
                    <a:schemeClr val="bg1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fr-FR" sz="2000" b="1" dirty="0">
                  <a:solidFill>
                    <a:schemeClr val="bg1"/>
                  </a:solidFill>
                </a:rPr>
                <a:t>Tools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Improving</a:t>
              </a:r>
              <a:r>
                <a:rPr lang="fr-FR" sz="2000" i="1" dirty="0">
                  <a:solidFill>
                    <a:schemeClr val="bg1"/>
                  </a:solidFill>
                </a:rPr>
                <a:t> science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Developping</a:t>
              </a:r>
              <a:r>
                <a:rPr lang="fr-FR" sz="2000" i="1" dirty="0">
                  <a:solidFill>
                    <a:schemeClr val="bg1"/>
                  </a:solidFill>
                </a:rPr>
                <a:t> </a:t>
              </a:r>
              <a:r>
                <a:rPr lang="fr-FR" sz="2000" i="1" dirty="0" err="1">
                  <a:solidFill>
                    <a:schemeClr val="bg1"/>
                  </a:solidFill>
                </a:rPr>
                <a:t>tools</a:t>
              </a:r>
              <a:endParaRPr lang="fr-FR" sz="2000" i="1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Context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History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CADF1D-7FFF-2D97-4D69-6AE26456CE79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6C0137-7BA2-AA28-41E6-2D6FCF9EDDBC}"/>
              </a:ext>
            </a:extLst>
          </p:cNvPr>
          <p:cNvCxnSpPr>
            <a:cxnSpLocks/>
          </p:cNvCxnSpPr>
          <p:nvPr/>
        </p:nvCxnSpPr>
        <p:spPr>
          <a:xfrm rot="17100000" flipH="1">
            <a:off x="4327997" y="3904463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F13671-EE31-DEC3-9E65-5B07183CD6E8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680E8F-FE3C-91FD-AF1E-DE4D6CCFBDAB}"/>
              </a:ext>
            </a:extLst>
          </p:cNvPr>
          <p:cNvCxnSpPr>
            <a:cxnSpLocks/>
          </p:cNvCxnSpPr>
          <p:nvPr/>
        </p:nvCxnSpPr>
        <p:spPr>
          <a:xfrm rot="4500000">
            <a:off x="10102471" y="3904464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A8F03A-4A1F-4D7D-01DA-FF76D7B0B2E6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3E8D40-6669-C65E-3D3E-CE5D8B44593B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83A623-6181-D62B-85EF-9544C9026910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/>
              <a:t>(In)</a:t>
            </a:r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CAFE6-9B69-DFEB-5A19-B72BA920438E}"/>
              </a:ext>
            </a:extLst>
          </p:cNvPr>
          <p:cNvSpPr/>
          <p:nvPr/>
        </p:nvSpPr>
        <p:spPr>
          <a:xfrm>
            <a:off x="248270" y="10099484"/>
            <a:ext cx="3426134" cy="340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bg1"/>
                </a:solidFill>
              </a:rPr>
              <a:t>Methods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Computational modelling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Bayesian inference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Signal processing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Neuroimaging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Chaos theory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6279C-D2D2-2555-411B-D82B0E0E601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318126" y="6839616"/>
            <a:ext cx="1363990" cy="0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8781F-EE3B-02AC-8B99-BE843BE800CD}"/>
              </a:ext>
            </a:extLst>
          </p:cNvPr>
          <p:cNvSpPr/>
          <p:nvPr/>
        </p:nvSpPr>
        <p:spPr>
          <a:xfrm rot="4579091">
            <a:off x="5694469" y="1025948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Physiological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F687D-5F25-8D2A-71B2-A8E82A7CA8AF}"/>
              </a:ext>
            </a:extLst>
          </p:cNvPr>
          <p:cNvSpPr/>
          <p:nvPr/>
        </p:nvSpPr>
        <p:spPr>
          <a:xfrm rot="17092311">
            <a:off x="9926484" y="1038763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Cognitive Control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C1D2BA-2551-609C-1514-030F3FD42E59}"/>
              </a:ext>
            </a:extLst>
          </p:cNvPr>
          <p:cNvSpPr/>
          <p:nvPr/>
        </p:nvSpPr>
        <p:spPr>
          <a:xfrm rot="16200000">
            <a:off x="7218918" y="10003418"/>
            <a:ext cx="3041194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Phenomenological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33599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43C5FA7-0EF1-A056-26ED-4CDAF2B2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2" y="2056103"/>
            <a:ext cx="5391781" cy="2477749"/>
          </a:xfrm>
          <a:prstGeom prst="rect">
            <a:avLst/>
          </a:prstGeom>
        </p:spPr>
      </p:pic>
      <p:pic>
        <p:nvPicPr>
          <p:cNvPr id="7" name="Graphic 6" descr="Magic Wand Auto with solid fill">
            <a:extLst>
              <a:ext uri="{FF2B5EF4-FFF2-40B4-BE49-F238E27FC236}">
                <a16:creationId xmlns:a16="http://schemas.microsoft.com/office/drawing/2014/main" id="{76586887-DD20-3C8B-2DA9-DA7448DD5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8613" y="6164719"/>
            <a:ext cx="1350050" cy="1350050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315551FC-F832-BE03-D98A-C7F0666F0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738" y="616471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F3C787-A007-C4A3-4ADC-53BDA6BB7830}"/>
              </a:ext>
            </a:extLst>
          </p:cNvPr>
          <p:cNvSpPr/>
          <p:nvPr/>
        </p:nvSpPr>
        <p:spPr>
          <a:xfrm>
            <a:off x="318909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Reality </a:t>
            </a:r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Bending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65F08-CD2C-5D01-AD3E-C604C6805ABC}"/>
              </a:ext>
            </a:extLst>
          </p:cNvPr>
          <p:cNvSpPr/>
          <p:nvPr/>
        </p:nvSpPr>
        <p:spPr>
          <a:xfrm>
            <a:off x="7405784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Core</a:t>
            </a:r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 Self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190ADF-4CDA-006E-2F26-EB3F59B6E44E}"/>
              </a:ext>
            </a:extLst>
          </p:cNvPr>
          <p:cNvSpPr/>
          <p:nvPr/>
        </p:nvSpPr>
        <p:spPr>
          <a:xfrm>
            <a:off x="1169334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Metascience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Graphic 15" descr="Microscope with solid fill">
            <a:extLst>
              <a:ext uri="{FF2B5EF4-FFF2-40B4-BE49-F238E27FC236}">
                <a16:creationId xmlns:a16="http://schemas.microsoft.com/office/drawing/2014/main" id="{58F6FF43-1B01-AD5B-36B8-B861E1833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12863" y="6164719"/>
            <a:ext cx="1350050" cy="1350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D66CF5-EC45-F297-19B4-4F1D7318FFD2}"/>
              </a:ext>
            </a:extLst>
          </p:cNvPr>
          <p:cNvSpPr/>
          <p:nvPr/>
        </p:nvSpPr>
        <p:spPr>
          <a:xfrm>
            <a:off x="6951357" y="537804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5D6D8-9A4B-87B8-0638-CA5CF1DD4B1F}"/>
              </a:ext>
            </a:extLst>
          </p:cNvPr>
          <p:cNvSpPr/>
          <p:nvPr/>
        </p:nvSpPr>
        <p:spPr>
          <a:xfrm>
            <a:off x="2921281" y="5378048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6B6EB-0489-9C27-F692-5BE133CD101F}"/>
              </a:ext>
            </a:extLst>
          </p:cNvPr>
          <p:cNvSpPr/>
          <p:nvPr/>
        </p:nvSpPr>
        <p:spPr>
          <a:xfrm>
            <a:off x="11263996" y="537804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phic 20" descr="Heart organ with solid fill">
            <a:extLst>
              <a:ext uri="{FF2B5EF4-FFF2-40B4-BE49-F238E27FC236}">
                <a16:creationId xmlns:a16="http://schemas.microsoft.com/office/drawing/2014/main" id="{28208FDC-249F-7362-1042-000C06B0A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0916" y="8025516"/>
            <a:ext cx="1350050" cy="1350050"/>
          </a:xfrm>
          <a:prstGeom prst="rect">
            <a:avLst/>
          </a:prstGeom>
        </p:spPr>
      </p:pic>
      <p:pic>
        <p:nvPicPr>
          <p:cNvPr id="23" name="Graphic 22" descr="Programmer female with solid fill">
            <a:extLst>
              <a:ext uri="{FF2B5EF4-FFF2-40B4-BE49-F238E27FC236}">
                <a16:creationId xmlns:a16="http://schemas.microsoft.com/office/drawing/2014/main" id="{BD20FAFF-6F20-11AD-EE25-C1C5777B5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60075" y="8871006"/>
            <a:ext cx="1350050" cy="1350050"/>
          </a:xfrm>
          <a:prstGeom prst="rect">
            <a:avLst/>
          </a:prstGeom>
        </p:spPr>
      </p:pic>
      <p:pic>
        <p:nvPicPr>
          <p:cNvPr id="25" name="Graphic 24" descr="History with solid fill">
            <a:extLst>
              <a:ext uri="{FF2B5EF4-FFF2-40B4-BE49-F238E27FC236}">
                <a16:creationId xmlns:a16="http://schemas.microsoft.com/office/drawing/2014/main" id="{5AD9BECC-A4DD-BF98-24FA-5A3F62D748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520466" y="8998264"/>
            <a:ext cx="1350050" cy="1350050"/>
          </a:xfrm>
          <a:prstGeom prst="rect">
            <a:avLst/>
          </a:prstGeom>
        </p:spPr>
      </p:pic>
      <p:pic>
        <p:nvPicPr>
          <p:cNvPr id="27" name="Graphic 26" descr="Crying face with solid fill with solid fill">
            <a:extLst>
              <a:ext uri="{FF2B5EF4-FFF2-40B4-BE49-F238E27FC236}">
                <a16:creationId xmlns:a16="http://schemas.microsoft.com/office/drawing/2014/main" id="{22F1FBE0-6B1F-0004-107E-E2E28EF35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6004" y="9887899"/>
            <a:ext cx="1350050" cy="1350050"/>
          </a:xfrm>
          <a:prstGeom prst="rect">
            <a:avLst/>
          </a:prstGeom>
        </p:spPr>
      </p:pic>
      <p:pic>
        <p:nvPicPr>
          <p:cNvPr id="29" name="Graphic 28" descr="Virtual Reality headset with solid fill">
            <a:extLst>
              <a:ext uri="{FF2B5EF4-FFF2-40B4-BE49-F238E27FC236}">
                <a16:creationId xmlns:a16="http://schemas.microsoft.com/office/drawing/2014/main" id="{9307893C-A458-04A8-C71C-7CDB466CD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43503" y="9024751"/>
            <a:ext cx="1350050" cy="1350050"/>
          </a:xfrm>
          <a:prstGeom prst="rect">
            <a:avLst/>
          </a:prstGeom>
        </p:spPr>
      </p:pic>
      <p:pic>
        <p:nvPicPr>
          <p:cNvPr id="31" name="Graphic 30" descr="Meditation with solid fill">
            <a:extLst>
              <a:ext uri="{FF2B5EF4-FFF2-40B4-BE49-F238E27FC236}">
                <a16:creationId xmlns:a16="http://schemas.microsoft.com/office/drawing/2014/main" id="{57E288CF-6744-1BAD-7756-33125F5669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72233" y="10084267"/>
            <a:ext cx="1350050" cy="1350050"/>
          </a:xfrm>
          <a:prstGeom prst="rect">
            <a:avLst/>
          </a:prstGeom>
        </p:spPr>
      </p:pic>
      <p:pic>
        <p:nvPicPr>
          <p:cNvPr id="33" name="Graphic 32" descr="Test Dummy with solid fill">
            <a:extLst>
              <a:ext uri="{FF2B5EF4-FFF2-40B4-BE49-F238E27FC236}">
                <a16:creationId xmlns:a16="http://schemas.microsoft.com/office/drawing/2014/main" id="{D5F376FC-21E5-09A4-3FFA-AFF116D714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60738" y="8025516"/>
            <a:ext cx="1350050" cy="1350050"/>
          </a:xfrm>
          <a:prstGeom prst="rect">
            <a:avLst/>
          </a:prstGeom>
        </p:spPr>
      </p:pic>
      <p:pic>
        <p:nvPicPr>
          <p:cNvPr id="35" name="Graphic 34" descr="Clipboard Mixed with solid fill">
            <a:extLst>
              <a:ext uri="{FF2B5EF4-FFF2-40B4-BE49-F238E27FC236}">
                <a16:creationId xmlns:a16="http://schemas.microsoft.com/office/drawing/2014/main" id="{576B71BF-47BA-BAF8-BC7B-B70C4A5ECC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03038" y="9665590"/>
            <a:ext cx="1350050" cy="1350050"/>
          </a:xfrm>
          <a:prstGeom prst="rect">
            <a:avLst/>
          </a:prstGeom>
        </p:spPr>
      </p:pic>
      <p:pic>
        <p:nvPicPr>
          <p:cNvPr id="37" name="Graphic 36" descr="Eyes with solid fill">
            <a:extLst>
              <a:ext uri="{FF2B5EF4-FFF2-40B4-BE49-F238E27FC236}">
                <a16:creationId xmlns:a16="http://schemas.microsoft.com/office/drawing/2014/main" id="{F755112A-A57C-644F-2273-3666BFBB5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33004" y="7902775"/>
            <a:ext cx="1350050" cy="1350050"/>
          </a:xfrm>
          <a:prstGeom prst="rect">
            <a:avLst/>
          </a:prstGeom>
        </p:spPr>
      </p:pic>
      <p:pic>
        <p:nvPicPr>
          <p:cNvPr id="39" name="Graphic 38" descr="Zany face with solid fill with solid fill">
            <a:extLst>
              <a:ext uri="{FF2B5EF4-FFF2-40B4-BE49-F238E27FC236}">
                <a16:creationId xmlns:a16="http://schemas.microsoft.com/office/drawing/2014/main" id="{6D2CE163-8833-D599-FEEF-4CC83C518D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47725" y="8059617"/>
            <a:ext cx="1350050" cy="1350050"/>
          </a:xfrm>
          <a:prstGeom prst="rect">
            <a:avLst/>
          </a:prstGeom>
        </p:spPr>
      </p:pic>
      <p:pic>
        <p:nvPicPr>
          <p:cNvPr id="41" name="Graphic 40" descr="Chameleon with solid fill">
            <a:extLst>
              <a:ext uri="{FF2B5EF4-FFF2-40B4-BE49-F238E27FC236}">
                <a16:creationId xmlns:a16="http://schemas.microsoft.com/office/drawing/2014/main" id="{2791B9C4-84A1-D87C-5E44-52B65207AB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73424" y="10214016"/>
            <a:ext cx="1350050" cy="135005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16427D6-A032-8B2F-EA5D-E44844E9BD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796186" y="10050098"/>
            <a:ext cx="1350050" cy="1350050"/>
          </a:xfrm>
          <a:prstGeom prst="rect">
            <a:avLst/>
          </a:prstGeom>
        </p:spPr>
      </p:pic>
      <p:pic>
        <p:nvPicPr>
          <p:cNvPr id="45" name="Graphic 44" descr="Golden Ratio with solid fill">
            <a:extLst>
              <a:ext uri="{FF2B5EF4-FFF2-40B4-BE49-F238E27FC236}">
                <a16:creationId xmlns:a16="http://schemas.microsoft.com/office/drawing/2014/main" id="{017BCF51-DD8E-BC35-A5EE-F1CDD352D63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859803" y="8179035"/>
            <a:ext cx="1350050" cy="13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8793905-1B18-1C2A-99DF-33CCB12AE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46" y="5607742"/>
            <a:ext cx="8296967" cy="8296967"/>
          </a:xfrm>
          <a:prstGeom prst="rect">
            <a:avLst/>
          </a:prstGeom>
        </p:spPr>
      </p:pic>
      <p:pic>
        <p:nvPicPr>
          <p:cNvPr id="4" name="Graphic 3" descr="Magic Wand Auto with solid fill">
            <a:extLst>
              <a:ext uri="{FF2B5EF4-FFF2-40B4-BE49-F238E27FC236}">
                <a16:creationId xmlns:a16="http://schemas.microsoft.com/office/drawing/2014/main" id="{084ED73D-DC1A-0B89-5E93-B2E852C6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6306" y="4181839"/>
            <a:ext cx="1350050" cy="1350050"/>
          </a:xfrm>
          <a:prstGeom prst="rect">
            <a:avLst/>
          </a:prstGeom>
        </p:spPr>
      </p:pic>
      <p:pic>
        <p:nvPicPr>
          <p:cNvPr id="5" name="Graphic 4" descr="Diamond with solid fill">
            <a:extLst>
              <a:ext uri="{FF2B5EF4-FFF2-40B4-BE49-F238E27FC236}">
                <a16:creationId xmlns:a16="http://schemas.microsoft.com/office/drawing/2014/main" id="{0560E497-1138-EFF8-BD8E-5AE483163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8431" y="4181839"/>
            <a:ext cx="1350050" cy="1350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490E2-8B06-E430-6A08-66EB99202B76}"/>
              </a:ext>
            </a:extLst>
          </p:cNvPr>
          <p:cNvSpPr/>
          <p:nvPr/>
        </p:nvSpPr>
        <p:spPr>
          <a:xfrm>
            <a:off x="2826985" y="2596671"/>
            <a:ext cx="4047793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Reality </a:t>
            </a:r>
            <a:r>
              <a:rPr lang="fr-FR" sz="393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Bending</a:t>
            </a:r>
            <a:endParaRPr lang="en-GB" sz="3937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0E286-B5C7-E501-FC4F-073DCFCC3443}"/>
              </a:ext>
            </a:extLst>
          </p:cNvPr>
          <p:cNvSpPr/>
          <p:nvPr/>
        </p:nvSpPr>
        <p:spPr>
          <a:xfrm>
            <a:off x="7133231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Core</a:t>
            </a:r>
            <a:r>
              <a:rPr lang="fr-FR" sz="393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Self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417FE-8CFC-8922-80B0-640A11174745}"/>
              </a:ext>
            </a:extLst>
          </p:cNvPr>
          <p:cNvSpPr/>
          <p:nvPr/>
        </p:nvSpPr>
        <p:spPr>
          <a:xfrm>
            <a:off x="11125886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Metascience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Graphic 8" descr="Microscope with solid fill">
            <a:extLst>
              <a:ext uri="{FF2B5EF4-FFF2-40B4-BE49-F238E27FC236}">
                <a16:creationId xmlns:a16="http://schemas.microsoft.com/office/drawing/2014/main" id="{2A8DA050-84CC-9E89-B9EF-F1E43DF98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50556" y="418183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81B952-D921-E053-C683-8B6C3A0C2B89}"/>
              </a:ext>
            </a:extLst>
          </p:cNvPr>
          <p:cNvSpPr/>
          <p:nvPr/>
        </p:nvSpPr>
        <p:spPr>
          <a:xfrm>
            <a:off x="6934827" y="317219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5C2AF-1979-E57A-F7A3-89E4B3BE85B4}"/>
              </a:ext>
            </a:extLst>
          </p:cNvPr>
          <p:cNvSpPr/>
          <p:nvPr/>
        </p:nvSpPr>
        <p:spPr>
          <a:xfrm>
            <a:off x="2983786" y="3161656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1D875A-DC04-2BC4-1A82-B51658E31672}"/>
              </a:ext>
            </a:extLst>
          </p:cNvPr>
          <p:cNvSpPr/>
          <p:nvPr/>
        </p:nvSpPr>
        <p:spPr>
          <a:xfrm>
            <a:off x="10969089" y="318620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9FA48E-A95C-36D8-6327-38BF54094223}"/>
              </a:ext>
            </a:extLst>
          </p:cNvPr>
          <p:cNvGrpSpPr/>
          <p:nvPr/>
        </p:nvGrpSpPr>
        <p:grpSpPr>
          <a:xfrm>
            <a:off x="3128383" y="-180478"/>
            <a:ext cx="11743893" cy="3004396"/>
            <a:chOff x="1589160" y="9000"/>
            <a:chExt cx="5965678" cy="15261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78B921-73FB-3772-8341-CF6886A61990}"/>
                </a:ext>
              </a:extLst>
            </p:cNvPr>
            <p:cNvSpPr/>
            <p:nvPr/>
          </p:nvSpPr>
          <p:spPr>
            <a:xfrm>
              <a:off x="1589160" y="9000"/>
              <a:ext cx="5965678" cy="1154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Dominique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Makowski’s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algn="ctr"/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Research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Themes</a:t>
              </a:r>
              <a:endParaRPr lang="en-GB" sz="551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421AD1-496A-C9B8-EC6C-C6A8DB41E94A}"/>
                </a:ext>
              </a:extLst>
            </p:cNvPr>
            <p:cNvGrpSpPr/>
            <p:nvPr/>
          </p:nvGrpSpPr>
          <p:grpSpPr>
            <a:xfrm>
              <a:off x="3476992" y="1163834"/>
              <a:ext cx="2190014" cy="371343"/>
              <a:chOff x="3476992" y="1163834"/>
              <a:chExt cx="2190014" cy="37134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026D1AE-70F2-A286-FEF7-C51F47E35E7A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3476992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D96CBD0-3A25-6127-FD90-25989B7F1E40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4571999" y="1163834"/>
                <a:ext cx="0" cy="371343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959B0F-70B3-83B6-861E-76E7B6C0D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9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1430CE-EC0D-75A3-703A-AA0584735122}"/>
              </a:ext>
            </a:extLst>
          </p:cNvPr>
          <p:cNvCxnSpPr>
            <a:cxnSpLocks/>
          </p:cNvCxnSpPr>
          <p:nvPr/>
        </p:nvCxnSpPr>
        <p:spPr>
          <a:xfrm flipH="1">
            <a:off x="11631041" y="5487971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9B1D0-70B2-4426-02F9-5A4BC14A441F}"/>
              </a:ext>
            </a:extLst>
          </p:cNvPr>
          <p:cNvCxnSpPr>
            <a:cxnSpLocks/>
          </p:cNvCxnSpPr>
          <p:nvPr/>
        </p:nvCxnSpPr>
        <p:spPr>
          <a:xfrm>
            <a:off x="9000329" y="5456036"/>
            <a:ext cx="0" cy="8876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8D70BD-23B8-7275-AA64-2FDD49E68F09}"/>
              </a:ext>
            </a:extLst>
          </p:cNvPr>
          <p:cNvCxnSpPr>
            <a:cxnSpLocks/>
          </p:cNvCxnSpPr>
          <p:nvPr/>
        </p:nvCxnSpPr>
        <p:spPr>
          <a:xfrm>
            <a:off x="5450111" y="5473130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Up 36">
            <a:extLst>
              <a:ext uri="{FF2B5EF4-FFF2-40B4-BE49-F238E27FC236}">
                <a16:creationId xmlns:a16="http://schemas.microsoft.com/office/drawing/2014/main" id="{0E011F6A-6B47-F413-B1FD-E55C96BFF536}"/>
              </a:ext>
            </a:extLst>
          </p:cNvPr>
          <p:cNvSpPr/>
          <p:nvPr/>
        </p:nvSpPr>
        <p:spPr>
          <a:xfrm rot="1940035" flipH="1">
            <a:off x="10258925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14D7108-43C6-7B24-8098-67787E23CD88}"/>
              </a:ext>
            </a:extLst>
          </p:cNvPr>
          <p:cNvSpPr/>
          <p:nvPr/>
        </p:nvSpPr>
        <p:spPr>
          <a:xfrm rot="19659965">
            <a:off x="7005567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52274-4814-2310-F3B5-68631FC58135}"/>
              </a:ext>
            </a:extLst>
          </p:cNvPr>
          <p:cNvSpPr/>
          <p:nvPr/>
        </p:nvSpPr>
        <p:spPr>
          <a:xfrm>
            <a:off x="-16463" y="0"/>
            <a:ext cx="3783921" cy="23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267E89-A060-CF5E-B10F-2D53A662D5D9}"/>
              </a:ext>
            </a:extLst>
          </p:cNvPr>
          <p:cNvSpPr/>
          <p:nvPr/>
        </p:nvSpPr>
        <p:spPr>
          <a:xfrm>
            <a:off x="5400331" y="0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602E1-D5CC-D2EB-A90A-C8A536209178}"/>
              </a:ext>
            </a:extLst>
          </p:cNvPr>
          <p:cNvSpPr/>
          <p:nvPr/>
        </p:nvSpPr>
        <p:spPr>
          <a:xfrm>
            <a:off x="5400331" y="11335544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F3537-42A9-8C73-563B-B5DA5A890D08}"/>
              </a:ext>
            </a:extLst>
          </p:cNvPr>
          <p:cNvSpPr/>
          <p:nvPr/>
        </p:nvSpPr>
        <p:spPr>
          <a:xfrm>
            <a:off x="3767459" y="5665744"/>
            <a:ext cx="5040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34586-57AE-E697-0F98-269393310A66}"/>
              </a:ext>
            </a:extLst>
          </p:cNvPr>
          <p:cNvSpPr/>
          <p:nvPr/>
        </p:nvSpPr>
        <p:spPr>
          <a:xfrm>
            <a:off x="9203526" y="5665744"/>
            <a:ext cx="5040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3DD20-590D-FEBE-5D4F-11E1349E865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1DEF0C-447C-0143-314C-EF6F089A970D}"/>
              </a:ext>
            </a:extLst>
          </p:cNvPr>
          <p:cNvSpPr/>
          <p:nvPr/>
        </p:nvSpPr>
        <p:spPr>
          <a:xfrm rot="5400000">
            <a:off x="13226340" y="5669744"/>
            <a:ext cx="7200000" cy="234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Who</a:t>
            </a:r>
            <a:r>
              <a:rPr lang="fr-FR" sz="4000" b="1" dirty="0"/>
              <a:t> are </a:t>
            </a:r>
            <a:r>
              <a:rPr lang="fr-FR" sz="4000" b="1" dirty="0" err="1"/>
              <a:t>we</a:t>
            </a:r>
            <a:r>
              <a:rPr lang="fr-FR" sz="4000" b="1" dirty="0"/>
              <a:t>?</a:t>
            </a:r>
          </a:p>
          <a:p>
            <a:pPr algn="ctr"/>
            <a:r>
              <a:rPr lang="fr-FR" sz="2000" b="1" dirty="0" err="1"/>
              <a:t>Sense</a:t>
            </a:r>
            <a:r>
              <a:rPr lang="fr-FR" sz="2000" b="1" dirty="0"/>
              <a:t> of Self, </a:t>
            </a:r>
            <a:r>
              <a:rPr lang="fr-FR" sz="2000" b="1" dirty="0" err="1"/>
              <a:t>Personality</a:t>
            </a:r>
            <a:r>
              <a:rPr lang="fr-FR" sz="2000" b="1" dirty="0"/>
              <a:t>, </a:t>
            </a:r>
            <a:r>
              <a:rPr lang="fr-FR" sz="2000" b="1" dirty="0" err="1"/>
              <a:t>Neuropsychological</a:t>
            </a:r>
            <a:r>
              <a:rPr lang="fr-FR" sz="2000" b="1" dirty="0"/>
              <a:t> Profile, … </a:t>
            </a:r>
            <a:endParaRPr lang="en-GB" sz="20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C5D497-E783-B342-6330-DB30CE19CF45}"/>
              </a:ext>
            </a:extLst>
          </p:cNvPr>
          <p:cNvSpPr/>
          <p:nvPr/>
        </p:nvSpPr>
        <p:spPr>
          <a:xfrm>
            <a:off x="7245035" y="2737091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DD6A9-64A8-A53E-86CB-0E3E3D09028C}"/>
              </a:ext>
            </a:extLst>
          </p:cNvPr>
          <p:cNvSpPr/>
          <p:nvPr/>
        </p:nvSpPr>
        <p:spPr>
          <a:xfrm>
            <a:off x="6269190" y="357491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6A4215-3274-C8DB-40FD-3679EE9BFB25}"/>
              </a:ext>
            </a:extLst>
          </p:cNvPr>
          <p:cNvSpPr/>
          <p:nvPr/>
        </p:nvSpPr>
        <p:spPr>
          <a:xfrm>
            <a:off x="4690764" y="357127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52946D-0124-FF39-6303-E1118745A1FA}"/>
              </a:ext>
            </a:extLst>
          </p:cNvPr>
          <p:cNvSpPr/>
          <p:nvPr/>
        </p:nvSpPr>
        <p:spPr>
          <a:xfrm>
            <a:off x="11675053" y="313182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43921-2925-B76D-AE52-3174BC2C680B}"/>
              </a:ext>
            </a:extLst>
          </p:cNvPr>
          <p:cNvSpPr/>
          <p:nvPr/>
        </p:nvSpPr>
        <p:spPr>
          <a:xfrm>
            <a:off x="3740197" y="475439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4538E5-893E-5C12-9761-2C05EC65BB1E}"/>
              </a:ext>
            </a:extLst>
          </p:cNvPr>
          <p:cNvSpPr/>
          <p:nvPr/>
        </p:nvSpPr>
        <p:spPr>
          <a:xfrm>
            <a:off x="3738294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382A37-5EAA-B8C6-0A70-BC726AA71566}"/>
              </a:ext>
            </a:extLst>
          </p:cNvPr>
          <p:cNvSpPr/>
          <p:nvPr/>
        </p:nvSpPr>
        <p:spPr>
          <a:xfrm>
            <a:off x="12285433" y="258971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70DBE-805D-9A1A-E57E-E6BA7138B03D}"/>
              </a:ext>
            </a:extLst>
          </p:cNvPr>
          <p:cNvSpPr/>
          <p:nvPr/>
        </p:nvSpPr>
        <p:spPr>
          <a:xfrm>
            <a:off x="7830331" y="821825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FD627-DB3A-0E98-72E4-2A2BD44ECDD9}"/>
              </a:ext>
            </a:extLst>
          </p:cNvPr>
          <p:cNvGrpSpPr/>
          <p:nvPr/>
        </p:nvGrpSpPr>
        <p:grpSpPr>
          <a:xfrm>
            <a:off x="-16464" y="2338973"/>
            <a:ext cx="3783922" cy="2340000"/>
            <a:chOff x="19258" y="9174250"/>
            <a:chExt cx="3783922" cy="23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E3616F-E683-BD76-CD00-010EF0D8BDA5}"/>
                </a:ext>
              </a:extLst>
            </p:cNvPr>
            <p:cNvSpPr/>
            <p:nvPr/>
          </p:nvSpPr>
          <p:spPr>
            <a:xfrm>
              <a:off x="19259" y="9174250"/>
              <a:ext cx="3783921" cy="23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BBCA0D-A505-46F3-9EF0-74BBC2BA2C54}"/>
                </a:ext>
              </a:extLst>
            </p:cNvPr>
            <p:cNvSpPr/>
            <p:nvPr/>
          </p:nvSpPr>
          <p:spPr>
            <a:xfrm>
              <a:off x="19258" y="9174250"/>
              <a:ext cx="3715569" cy="16512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</a:t>
              </a:r>
              <a:r>
                <a:rPr lang="fr-FR" sz="2800" b="1" dirty="0" err="1">
                  <a:solidFill>
                    <a:srgbClr val="00B050"/>
                  </a:solidFill>
                </a:rPr>
                <a:t>Assessment</a:t>
              </a:r>
              <a:endParaRPr lang="en-GB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4BA8C-2152-EDD2-1D27-D9BB55B2BF98}"/>
              </a:ext>
            </a:extLst>
          </p:cNvPr>
          <p:cNvSpPr/>
          <p:nvPr/>
        </p:nvSpPr>
        <p:spPr>
          <a:xfrm>
            <a:off x="-16468" y="-1"/>
            <a:ext cx="3751296" cy="164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accent2"/>
                </a:solidFill>
              </a:rPr>
              <a:t>Metascience</a:t>
            </a:r>
            <a:r>
              <a:rPr lang="fr-FR" sz="2800" b="1" dirty="0">
                <a:solidFill>
                  <a:schemeClr val="accent2"/>
                </a:solidFill>
              </a:rPr>
              <a:t> </a:t>
            </a:r>
          </a:p>
          <a:p>
            <a:r>
              <a:rPr lang="fr-FR" sz="2800" b="1" dirty="0">
                <a:solidFill>
                  <a:schemeClr val="accent2"/>
                </a:solidFill>
              </a:rPr>
              <a:t>and Methods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1413F78E-EE28-B3A8-059A-04B9FCD1A308}"/>
              </a:ext>
            </a:extLst>
          </p:cNvPr>
          <p:cNvSpPr/>
          <p:nvPr/>
        </p:nvSpPr>
        <p:spPr>
          <a:xfrm flipV="1">
            <a:off x="12600331" y="719744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Left-Up 30">
            <a:extLst>
              <a:ext uri="{FF2B5EF4-FFF2-40B4-BE49-F238E27FC236}">
                <a16:creationId xmlns:a16="http://schemas.microsoft.com/office/drawing/2014/main" id="{84E926D2-5AC5-D319-D381-4AE368647A5B}"/>
              </a:ext>
            </a:extLst>
          </p:cNvPr>
          <p:cNvSpPr/>
          <p:nvPr/>
        </p:nvSpPr>
        <p:spPr>
          <a:xfrm>
            <a:off x="12600331" y="10435488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4FC8586F-6D88-A66A-4635-0557914D7CE3}"/>
              </a:ext>
            </a:extLst>
          </p:cNvPr>
          <p:cNvSpPr/>
          <p:nvPr/>
        </p:nvSpPr>
        <p:spPr>
          <a:xfrm rot="19659965">
            <a:off x="10896504" y="2076485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18DAD2-7A05-C982-A916-9B927170404D}"/>
              </a:ext>
            </a:extLst>
          </p:cNvPr>
          <p:cNvSpPr/>
          <p:nvPr/>
        </p:nvSpPr>
        <p:spPr>
          <a:xfrm rot="1940035" flipH="1">
            <a:off x="6374130" y="2076486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9DB06-3D59-0E06-0D6C-862752DA9EE4}"/>
              </a:ext>
            </a:extLst>
          </p:cNvPr>
          <p:cNvSpPr/>
          <p:nvPr/>
        </p:nvSpPr>
        <p:spPr>
          <a:xfrm>
            <a:off x="1819088" y="1336445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easystats</a:t>
            </a:r>
            <a:endParaRPr lang="en-GB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930748F0-9E8D-2B43-6C04-96415F04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4"/>
            <a:ext cx="2803499" cy="12743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Profile</a:t>
              </a:r>
            </a:p>
            <a:p>
              <a:endParaRPr lang="fr-FR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Who are we?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Sense of Self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Core Personality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  <a:p>
              <a:endParaRPr lang="en-GB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How to measure it?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Psychometry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Clinical applications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accent2"/>
                  </a:solidFill>
                </a:rPr>
                <a:t>Metascience</a:t>
              </a:r>
              <a:r>
                <a:rPr lang="fr-FR" sz="2800" b="1" dirty="0">
                  <a:solidFill>
                    <a:schemeClr val="accent2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fr-FR" sz="2000" b="1" dirty="0">
                  <a:solidFill>
                    <a:schemeClr val="accent2"/>
                  </a:solidFill>
                </a:rPr>
                <a:t>Methods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Improving</a:t>
              </a:r>
              <a:r>
                <a:rPr lang="fr-FR" sz="2000" i="1" dirty="0">
                  <a:solidFill>
                    <a:schemeClr val="accent2"/>
                  </a:solidFill>
                </a:rPr>
                <a:t> science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Developping</a:t>
              </a:r>
              <a:r>
                <a:rPr lang="fr-FR" sz="2000" i="1" dirty="0">
                  <a:solidFill>
                    <a:schemeClr val="accent2"/>
                  </a:solidFill>
                </a:rPr>
                <a:t> </a:t>
              </a:r>
              <a:r>
                <a:rPr lang="fr-FR" sz="2000" i="1" dirty="0" err="1">
                  <a:solidFill>
                    <a:schemeClr val="accent2"/>
                  </a:solidFill>
                </a:rPr>
                <a:t>tools</a:t>
              </a:r>
              <a:endParaRPr lang="fr-FR" sz="2000" i="1" dirty="0">
                <a:solidFill>
                  <a:schemeClr val="accent2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en-GB" sz="2000" b="1" dirty="0">
                  <a:solidFill>
                    <a:schemeClr val="accent2"/>
                  </a:solidFill>
                </a:rPr>
                <a:t>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History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486159" y="3882316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9975263" y="3904464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B793-A56A-CE23-9D51-6D3676F5D0C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479793-BED9-737C-9306-84E421199C5C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71EEE2-5A3B-5504-A2B1-C32024E1A231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F439D6-295A-A1E7-6C41-C80DE4E122C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3E5F97-6806-5837-C86F-3EC725E7B193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71EFC9-10A0-F1A3-03F1-72E9CACDE12A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3562F7-CF93-3954-DA80-F6969D173983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73D01A-0236-AE14-74C0-C62148322544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C4B9C-53C1-81BA-24B8-120CD28FFF3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B0FE60-2CB3-D757-B860-32DE5503AE22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Avengers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41B24B-339D-B45C-DBF4-28A144D33C9F}"/>
              </a:ext>
            </a:extLst>
          </p:cNvPr>
          <p:cNvGrpSpPr/>
          <p:nvPr/>
        </p:nvGrpSpPr>
        <p:grpSpPr>
          <a:xfrm>
            <a:off x="14261114" y="9667643"/>
            <a:ext cx="3600000" cy="3652102"/>
            <a:chOff x="14215900" y="4649829"/>
            <a:chExt cx="3783921" cy="432848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69D8EA-E79F-A859-DCB2-C649FF508927}"/>
                </a:ext>
              </a:extLst>
            </p:cNvPr>
            <p:cNvSpPr/>
            <p:nvPr/>
          </p:nvSpPr>
          <p:spPr>
            <a:xfrm>
              <a:off x="14215900" y="4649829"/>
              <a:ext cx="3783921" cy="43284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4A2964-B310-15C0-D4C5-D4537A9AAFBE}"/>
                </a:ext>
              </a:extLst>
            </p:cNvPr>
            <p:cNvSpPr/>
            <p:nvPr/>
          </p:nvSpPr>
          <p:spPr>
            <a:xfrm>
              <a:off x="14398649" y="4649829"/>
              <a:ext cx="3601172" cy="43284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>
                  <a:solidFill>
                    <a:schemeClr val="accent1"/>
                  </a:solidFill>
                </a:rPr>
                <a:t>Methods</a:t>
              </a:r>
            </a:p>
            <a:p>
              <a:endParaRPr lang="fr-FR" sz="2000" b="1" dirty="0">
                <a:solidFill>
                  <a:schemeClr val="accent1"/>
                </a:solidFill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Computational modelling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Bayesian framework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Signal processing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Chaos theory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Neuroimaging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699</TotalTime>
  <Words>442</Words>
  <Application>Microsoft Office PowerPoint</Application>
  <PresentationFormat>Custom</PresentationFormat>
  <Paragraphs>177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</cp:lastModifiedBy>
  <cp:revision>59</cp:revision>
  <dcterms:created xsi:type="dcterms:W3CDTF">2022-06-04T03:56:34Z</dcterms:created>
  <dcterms:modified xsi:type="dcterms:W3CDTF">2024-11-08T09:52:13Z</dcterms:modified>
</cp:coreProperties>
</file>